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Montserrat Light" charset="1" panose="00000400000000000000"/>
      <p:regular r:id="rId12"/>
    </p:embeddedFont>
    <p:embeddedFont>
      <p:font typeface="Montserrat Light Bold" charset="1" panose="00000800000000000000"/>
      <p:regular r:id="rId13"/>
    </p:embeddedFont>
    <p:embeddedFont>
      <p:font typeface="Montserrat Light Italics" charset="1" panose="00000400000000000000"/>
      <p:regular r:id="rId14"/>
    </p:embeddedFont>
    <p:embeddedFont>
      <p:font typeface="Montserrat Light Bold Italics" charset="1" panose="00000800000000000000"/>
      <p:regular r:id="rId15"/>
    </p:embeddedFont>
    <p:embeddedFont>
      <p:font typeface="Montserrat Extra-Bold" charset="1" panose="00000900000000000000"/>
      <p:regular r:id="rId16"/>
    </p:embeddedFont>
    <p:embeddedFont>
      <p:font typeface="Montserrat Extra-Bold Bold" charset="1" panose="00000A00000000000000"/>
      <p:regular r:id="rId17"/>
    </p:embeddedFont>
    <p:embeddedFont>
      <p:font typeface="Montserrat Extra-Bold Italics" charset="1" panose="00000900000000000000"/>
      <p:regular r:id="rId18"/>
    </p:embeddedFont>
    <p:embeddedFont>
      <p:font typeface="Montserrat Extra-Bold Bold Italics" charset="1" panose="00000A00000000000000"/>
      <p:regular r:id="rId19"/>
    </p:embeddedFont>
    <p:embeddedFont>
      <p:font typeface="Montserrat Semi-Bold" charset="1" panose="00000700000000000000"/>
      <p:regular r:id="rId20"/>
    </p:embeddedFont>
    <p:embeddedFont>
      <p:font typeface="Montserrat Semi-Bold Bold" charset="1" panose="00000800000000000000"/>
      <p:regular r:id="rId21"/>
    </p:embeddedFont>
    <p:embeddedFont>
      <p:font typeface="Montserrat Semi-Bold Italics" charset="1" panose="00000700000000000000"/>
      <p:regular r:id="rId22"/>
    </p:embeddedFont>
    <p:embeddedFont>
      <p:font typeface="Montserrat Semi-Bold Bold Italics" charset="1" panose="00000800000000000000"/>
      <p:regular r:id="rId23"/>
    </p:embeddedFont>
    <p:embeddedFont>
      <p:font typeface="Montserrat" charset="1" panose="00000500000000000000"/>
      <p:regular r:id="rId24"/>
    </p:embeddedFont>
    <p:embeddedFont>
      <p:font typeface="Montserrat Bold" charset="1" panose="00000600000000000000"/>
      <p:regular r:id="rId25"/>
    </p:embeddedFont>
    <p:embeddedFont>
      <p:font typeface="Montserrat Italics" charset="1" panose="00000500000000000000"/>
      <p:regular r:id="rId26"/>
    </p:embeddedFont>
    <p:embeddedFont>
      <p:font typeface="Montserrat Bold Italics" charset="1" panose="00000600000000000000"/>
      <p:regular r:id="rId27"/>
    </p:embeddedFont>
    <p:embeddedFont>
      <p:font typeface="Prompt Bold" charset="1" panose="00000800000000000000"/>
      <p:regular r:id="rId28"/>
    </p:embeddedFont>
    <p:embeddedFont>
      <p:font typeface="Prompt Bold Bold" charset="1" panose="00000900000000000000"/>
      <p:regular r:id="rId29"/>
    </p:embeddedFont>
    <p:embeddedFont>
      <p:font typeface="Prompt Bold Italics" charset="1" panose="00000800000000000000"/>
      <p:regular r:id="rId30"/>
    </p:embeddedFont>
    <p:embeddedFont>
      <p:font typeface="Prompt Bold Bold Italics" charset="1" panose="00000900000000000000"/>
      <p:regular r:id="rId31"/>
    </p:embeddedFont>
    <p:embeddedFont>
      <p:font typeface="Sansation Light" charset="1" panose="02000000000000000000"/>
      <p:regular r:id="rId32"/>
    </p:embeddedFont>
    <p:embeddedFont>
      <p:font typeface="Sansation Light Bold" charset="1" panose="02000000000000000000"/>
      <p:regular r:id="rId33"/>
    </p:embeddedFont>
    <p:embeddedFont>
      <p:font typeface="Sansation Light Italics" charset="1" panose="02000000000000000000"/>
      <p:regular r:id="rId34"/>
    </p:embeddedFont>
    <p:embeddedFont>
      <p:font typeface="Prompt Light" charset="1" panose="00000400000000000000"/>
      <p:regular r:id="rId35"/>
    </p:embeddedFont>
    <p:embeddedFont>
      <p:font typeface="Prompt Light Bold" charset="1" panose="00000500000000000000"/>
      <p:regular r:id="rId36"/>
    </p:embeddedFont>
    <p:embeddedFont>
      <p:font typeface="Prompt Light Italics" charset="1" panose="00000400000000000000"/>
      <p:regular r:id="rId37"/>
    </p:embeddedFont>
    <p:embeddedFont>
      <p:font typeface="Prompt Light Bold Italics" charset="1" panose="000005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45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jpeg" Type="http://schemas.openxmlformats.org/officeDocument/2006/relationships/image"/><Relationship Id="rId7" Target="../media/image23.jpeg" Type="http://schemas.openxmlformats.org/officeDocument/2006/relationships/image"/><Relationship Id="rId8" Target="../media/image24.jpeg" Type="http://schemas.openxmlformats.org/officeDocument/2006/relationships/image"/><Relationship Id="rId9" Target="../media/image2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122" r="0" b="112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462651" y="1028700"/>
            <a:ext cx="10441521" cy="343840"/>
            <a:chOff x="0" y="0"/>
            <a:chExt cx="17354946" cy="571500"/>
          </a:xfrm>
        </p:grpSpPr>
        <p:sp>
          <p:nvSpPr>
            <p:cNvPr name="Freeform 3" id="3"/>
            <p:cNvSpPr/>
            <p:nvPr/>
          </p:nvSpPr>
          <p:spPr>
            <a:xfrm>
              <a:off x="0" y="255270"/>
              <a:ext cx="17354947" cy="69850"/>
            </a:xfrm>
            <a:custGeom>
              <a:avLst/>
              <a:gdLst/>
              <a:ahLst/>
              <a:cxnLst/>
              <a:rect r="r" b="b" t="t" l="l"/>
              <a:pathLst>
                <a:path h="69850" w="17354947">
                  <a:moveTo>
                    <a:pt x="1706411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7354947" y="69850"/>
                  </a:lnTo>
                  <a:lnTo>
                    <a:pt x="17354947" y="0"/>
                  </a:lnTo>
                  <a:close/>
                </a:path>
              </a:pathLst>
            </a:custGeom>
            <a:solidFill>
              <a:srgbClr val="F5F5E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2880801"/>
            <a:ext cx="13702789" cy="3807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87"/>
              </a:lnSpc>
            </a:pPr>
            <a:r>
              <a:rPr lang="en-US" sz="22205" spc="3752">
                <a:solidFill>
                  <a:srgbClr val="191516"/>
                </a:solidFill>
                <a:latin typeface="Montserrat Extra-Bold"/>
              </a:rPr>
              <a:t>BEAR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039432"/>
            <a:ext cx="13309423" cy="1429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>
                <a:solidFill>
                  <a:srgbClr val="191516"/>
                </a:solidFill>
                <a:latin typeface="Sansation Light"/>
              </a:rPr>
              <a:t>автоматическая система распознавания полярных медведей по снимкам с самолета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88886"/>
            <a:ext cx="2331036" cy="26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0"/>
              </a:lnSpc>
            </a:pPr>
            <a:r>
              <a:rPr lang="en-US" sz="1825" spc="671">
                <a:solidFill>
                  <a:srgbClr val="F5F5EF"/>
                </a:solidFill>
                <a:latin typeface="Montserrat Light"/>
              </a:rPr>
              <a:t>02.07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83107" y="1038816"/>
            <a:ext cx="4576193" cy="361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12"/>
              </a:lnSpc>
            </a:pPr>
            <a:r>
              <a:rPr lang="en-US" sz="2467" spc="907">
                <a:solidFill>
                  <a:srgbClr val="F5F5EF"/>
                </a:solidFill>
                <a:latin typeface="Montserrat Bold"/>
              </a:rPr>
              <a:t>AWARETEAM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2144987" y="6196796"/>
            <a:ext cx="4687735" cy="306150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2152718"/>
            <a:ext cx="10371527" cy="6211592"/>
            <a:chOff x="0" y="0"/>
            <a:chExt cx="13828703" cy="828212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90500"/>
              <a:ext cx="13828703" cy="4763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681"/>
                </a:lnSpc>
              </a:pPr>
              <a:r>
                <a:rPr lang="en-US" sz="13029" spc="260">
                  <a:solidFill>
                    <a:srgbClr val="FFFFFF"/>
                  </a:solidFill>
                  <a:latin typeface="Montserrat Extra-Bold"/>
                </a:rPr>
                <a:t>МЫ СОЗДАЛИ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241902"/>
              <a:ext cx="13828703" cy="20402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3"/>
                </a:lnSpc>
              </a:pPr>
              <a:r>
                <a:rPr lang="en-US" sz="2775" spc="333">
                  <a:solidFill>
                    <a:srgbClr val="FFFFFF"/>
                  </a:solidFill>
                  <a:latin typeface="Sansation Light"/>
                </a:rPr>
                <a:t>РЕШЕНИЕ С ПОМОЩЬЮ КОТОРОГО МОЖНО БУДЕТ РАСПОЗНАВАТЬ ПОЛЯРНЫХ МИШЕК ПО СНИМКАМ С САМОЛЕТА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15617979" y="5800191"/>
            <a:ext cx="4184174" cy="253865"/>
            <a:chOff x="0" y="0"/>
            <a:chExt cx="9419383" cy="571500"/>
          </a:xfrm>
        </p:grpSpPr>
        <p:sp>
          <p:nvSpPr>
            <p:cNvPr name="Freeform 7" id="7"/>
            <p:cNvSpPr/>
            <p:nvPr/>
          </p:nvSpPr>
          <p:spPr>
            <a:xfrm>
              <a:off x="0" y="255270"/>
              <a:ext cx="9419383" cy="69850"/>
            </a:xfrm>
            <a:custGeom>
              <a:avLst/>
              <a:gdLst/>
              <a:ahLst/>
              <a:cxnLst/>
              <a:rect r="r" b="b" t="t" l="l"/>
              <a:pathLst>
                <a:path h="69850" w="9419383">
                  <a:moveTo>
                    <a:pt x="912855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419383" y="69850"/>
                  </a:lnTo>
                  <a:lnTo>
                    <a:pt x="9419383" y="0"/>
                  </a:lnTo>
                  <a:close/>
                </a:path>
              </a:pathLst>
            </a:custGeom>
            <a:solidFill>
              <a:srgbClr val="F5F5EF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-1409550"/>
            <a:ext cx="7688722" cy="395969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1037211" y="8831722"/>
            <a:ext cx="6879115" cy="354274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04202" y="876359"/>
            <a:ext cx="1276359" cy="127635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-5400000">
            <a:off x="16854298" y="8297187"/>
            <a:ext cx="1721059" cy="201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"/>
              </a:lnSpc>
            </a:pPr>
            <a:r>
              <a:rPr lang="en-US" sz="1399" spc="515">
                <a:solidFill>
                  <a:srgbClr val="F5F5EF"/>
                </a:solidFill>
                <a:latin typeface="Montserrat Light"/>
              </a:rPr>
              <a:t>02.07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15817468" y="2419840"/>
            <a:ext cx="3778459" cy="260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"/>
              </a:lnSpc>
            </a:pPr>
            <a:r>
              <a:rPr lang="en-US" sz="1699" spc="625">
                <a:solidFill>
                  <a:srgbClr val="F5F5EF"/>
                </a:solidFill>
                <a:latin typeface="Montserrat Light Bold"/>
              </a:rPr>
              <a:t>AWARETEAM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43709" y="1188702"/>
            <a:ext cx="5831681" cy="136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Sansation Light"/>
              </a:rPr>
              <a:t>PHP, Python, MySQL, </a:t>
            </a:r>
          </a:p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Sansation Light"/>
              </a:rPr>
              <a:t>Microsoft ComputerVision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D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5617979" y="5800191"/>
            <a:ext cx="4184174" cy="253865"/>
            <a:chOff x="0" y="0"/>
            <a:chExt cx="9419383" cy="571500"/>
          </a:xfrm>
        </p:grpSpPr>
        <p:sp>
          <p:nvSpPr>
            <p:cNvPr name="Freeform 3" id="3"/>
            <p:cNvSpPr/>
            <p:nvPr/>
          </p:nvSpPr>
          <p:spPr>
            <a:xfrm>
              <a:off x="0" y="255270"/>
              <a:ext cx="9419383" cy="69850"/>
            </a:xfrm>
            <a:custGeom>
              <a:avLst/>
              <a:gdLst/>
              <a:ahLst/>
              <a:cxnLst/>
              <a:rect r="r" b="b" t="t" l="l"/>
              <a:pathLst>
                <a:path h="69850" w="9419383">
                  <a:moveTo>
                    <a:pt x="912855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419383" y="69850"/>
                  </a:lnTo>
                  <a:lnTo>
                    <a:pt x="9419383" y="0"/>
                  </a:lnTo>
                  <a:close/>
                </a:path>
              </a:pathLst>
            </a:custGeom>
            <a:solidFill>
              <a:srgbClr val="29272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623342" y="2533471"/>
            <a:ext cx="5791571" cy="5791571"/>
            <a:chOff x="0" y="0"/>
            <a:chExt cx="7722094" cy="772209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979879" y="2636948"/>
              <a:ext cx="3762336" cy="2248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120"/>
                </a:lnSpc>
              </a:pPr>
              <a:r>
                <a:rPr lang="en-US" sz="10085">
                  <a:solidFill>
                    <a:srgbClr val="000000"/>
                  </a:solidFill>
                  <a:latin typeface="Montserrat Classic"/>
                </a:rPr>
                <a:t>66%</a:t>
              </a:r>
            </a:p>
          </p:txBody>
        </p: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0" y="0"/>
              <a:ext cx="7722094" cy="7722094"/>
              <a:chOff x="0" y="0"/>
              <a:chExt cx="2540000" cy="254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306686" y="17180"/>
                <a:ext cx="2281603" cy="2626097"/>
              </a:xfrm>
              <a:custGeom>
                <a:avLst/>
                <a:gdLst/>
                <a:ahLst/>
                <a:cxnLst/>
                <a:rect r="r" b="b" t="t" l="l"/>
                <a:pathLst>
                  <a:path h="2626097" w="2281603">
                    <a:moveTo>
                      <a:pt x="1280814" y="23148"/>
                    </a:moveTo>
                    <a:cubicBezTo>
                      <a:pt x="1794216" y="155708"/>
                      <a:pt x="2171229" y="593279"/>
                      <a:pt x="2226416" y="1120638"/>
                    </a:cubicBezTo>
                    <a:cubicBezTo>
                      <a:pt x="2281604" y="1647998"/>
                      <a:pt x="2003349" y="2154142"/>
                      <a:pt x="1528514" y="2390119"/>
                    </a:cubicBezTo>
                    <a:cubicBezTo>
                      <a:pt x="1053678" y="2626096"/>
                      <a:pt x="482211" y="2542236"/>
                      <a:pt x="95192" y="2179786"/>
                    </a:cubicBezTo>
                    <a:cubicBezTo>
                      <a:pt x="28482" y="2117868"/>
                      <a:pt x="0" y="2024989"/>
                      <a:pt x="20532" y="1936318"/>
                    </a:cubicBezTo>
                    <a:cubicBezTo>
                      <a:pt x="41064" y="1847647"/>
                      <a:pt x="107470" y="1776739"/>
                      <a:pt x="194606" y="1750444"/>
                    </a:cubicBezTo>
                    <a:cubicBezTo>
                      <a:pt x="281742" y="1724149"/>
                      <a:pt x="376287" y="1746487"/>
                      <a:pt x="442441" y="1808999"/>
                    </a:cubicBezTo>
                    <a:cubicBezTo>
                      <a:pt x="674652" y="2026469"/>
                      <a:pt x="1017533" y="2076786"/>
                      <a:pt x="1302434" y="1935199"/>
                    </a:cubicBezTo>
                    <a:cubicBezTo>
                      <a:pt x="1587335" y="1793613"/>
                      <a:pt x="1754288" y="1489927"/>
                      <a:pt x="1721175" y="1173511"/>
                    </a:cubicBezTo>
                    <a:cubicBezTo>
                      <a:pt x="1688063" y="857095"/>
                      <a:pt x="1461855" y="594553"/>
                      <a:pt x="1153814" y="515017"/>
                    </a:cubicBezTo>
                    <a:cubicBezTo>
                      <a:pt x="1065586" y="492657"/>
                      <a:pt x="996066" y="424799"/>
                      <a:pt x="971578" y="337138"/>
                    </a:cubicBezTo>
                    <a:cubicBezTo>
                      <a:pt x="947090" y="249478"/>
                      <a:pt x="971376" y="155414"/>
                      <a:pt x="1035242" y="90567"/>
                    </a:cubicBezTo>
                    <a:cubicBezTo>
                      <a:pt x="1099108" y="25719"/>
                      <a:pt x="1192790" y="0"/>
                      <a:pt x="1280814" y="23148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861924">
            <a:off x="12845805" y="5997784"/>
            <a:ext cx="3654513" cy="349919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8461229" y="-2489328"/>
            <a:ext cx="7213418" cy="371491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247811" y="9258300"/>
            <a:ext cx="7213418" cy="371491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-5400000">
            <a:off x="-3604878" y="4298289"/>
            <a:ext cx="9876829" cy="1690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47"/>
              </a:lnSpc>
            </a:pPr>
            <a:r>
              <a:rPr lang="en-US" sz="12236" spc="244">
                <a:solidFill>
                  <a:srgbClr val="000000"/>
                </a:solidFill>
                <a:latin typeface="Montserrat Extra-Bold"/>
              </a:rPr>
              <a:t>ТОЧНОСТЬ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47689" y="3069272"/>
            <a:ext cx="5777609" cy="219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3"/>
              </a:lnSpc>
            </a:pPr>
            <a:r>
              <a:rPr lang="en-US" sz="2775" spc="333">
                <a:solidFill>
                  <a:srgbClr val="000000"/>
                </a:solidFill>
                <a:latin typeface="Sansation Light"/>
              </a:rPr>
              <a:t>ПО НАШИМ ПОДСЧЕТАМ ТОЧНОСТЬ НАШЕЙ ПРОГРАММЫ СОСТАВИЛА </a:t>
            </a:r>
          </a:p>
          <a:p>
            <a:pPr algn="l">
              <a:lnSpc>
                <a:spcPts val="5063"/>
              </a:lnSpc>
            </a:pPr>
            <a:r>
              <a:rPr lang="en-US" sz="2775" spc="333">
                <a:solidFill>
                  <a:srgbClr val="000000"/>
                </a:solidFill>
                <a:latin typeface="Sansation Light"/>
              </a:rPr>
              <a:t>66</a:t>
            </a:r>
            <a:r>
              <a:rPr lang="en-US" sz="3375" spc="405">
                <a:solidFill>
                  <a:srgbClr val="000000"/>
                </a:solidFill>
                <a:latin typeface="Sansation Light Bold"/>
              </a:rPr>
              <a:t>%</a:t>
            </a:r>
          </a:p>
        </p:txBody>
      </p:sp>
      <p:sp>
        <p:nvSpPr>
          <p:cNvPr name="AutoShape 14" id="14"/>
          <p:cNvSpPr/>
          <p:nvPr/>
        </p:nvSpPr>
        <p:spPr>
          <a:xfrm rot="5400000">
            <a:off x="-114341" y="5282392"/>
            <a:ext cx="4586175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-5400000">
            <a:off x="16854298" y="8297187"/>
            <a:ext cx="1721059" cy="201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"/>
              </a:lnSpc>
            </a:pPr>
            <a:r>
              <a:rPr lang="en-US" sz="1399" spc="515">
                <a:solidFill>
                  <a:srgbClr val="292727"/>
                </a:solidFill>
                <a:latin typeface="Montserrat Light"/>
              </a:rPr>
              <a:t>02.07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5817468" y="2419840"/>
            <a:ext cx="3778459" cy="260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"/>
              </a:lnSpc>
            </a:pPr>
            <a:r>
              <a:rPr lang="en-US" sz="1699" spc="625">
                <a:solidFill>
                  <a:srgbClr val="292727"/>
                </a:solidFill>
                <a:latin typeface="Montserrat Light Bold"/>
              </a:rPr>
              <a:t>AWARETEAM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847689" y="5927123"/>
            <a:ext cx="2888804" cy="28888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3103672" y="-2194306"/>
            <a:ext cx="7213418" cy="371491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7743745"/>
            <a:ext cx="1533685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8000">
                <a:solidFill>
                  <a:srgbClr val="FFFFFF"/>
                </a:solidFill>
                <a:latin typeface="Montserrat Semi-Bold"/>
              </a:rPr>
              <a:t>Просто, быстро, удобно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369941" y="1279914"/>
            <a:ext cx="878664" cy="878664"/>
            <a:chOff x="0" y="0"/>
            <a:chExt cx="1171552" cy="1171552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1171552" cy="1171552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82219" y="83945"/>
              <a:ext cx="1007115" cy="956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47"/>
                </a:lnSpc>
              </a:pPr>
              <a:r>
                <a:rPr lang="en-US" sz="4498">
                  <a:solidFill>
                    <a:srgbClr val="000000"/>
                  </a:solidFill>
                  <a:latin typeface="Prompt Bold"/>
                </a:rPr>
                <a:t>1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521440" y="8429545"/>
            <a:ext cx="7213418" cy="371491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3794279" y="4714634"/>
            <a:ext cx="7213418" cy="371491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1369941" y="3596718"/>
            <a:ext cx="878664" cy="878664"/>
            <a:chOff x="0" y="0"/>
            <a:chExt cx="1171552" cy="1171552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0"/>
              <a:ext cx="1171552" cy="1171552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82219" y="83945"/>
              <a:ext cx="1007115" cy="956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47"/>
                </a:lnSpc>
              </a:pPr>
              <a:r>
                <a:rPr lang="en-US" sz="4498">
                  <a:solidFill>
                    <a:srgbClr val="000000"/>
                  </a:solidFill>
                  <a:latin typeface="Prompt Bold"/>
                </a:rPr>
                <a:t>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369941" y="5913523"/>
            <a:ext cx="878664" cy="878664"/>
            <a:chOff x="0" y="0"/>
            <a:chExt cx="1171552" cy="1171552"/>
          </a:xfrm>
        </p:grpSpPr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0" y="0"/>
              <a:ext cx="1171552" cy="1171552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82219" y="83945"/>
              <a:ext cx="1007115" cy="956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47"/>
                </a:lnSpc>
              </a:pPr>
              <a:r>
                <a:rPr lang="en-US" sz="4498">
                  <a:solidFill>
                    <a:srgbClr val="000000"/>
                  </a:solidFill>
                  <a:latin typeface="Prompt Bold"/>
                </a:rPr>
                <a:t>3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5400000">
            <a:off x="15617979" y="5800191"/>
            <a:ext cx="4184174" cy="253865"/>
            <a:chOff x="0" y="0"/>
            <a:chExt cx="9419383" cy="571500"/>
          </a:xfrm>
        </p:grpSpPr>
        <p:sp>
          <p:nvSpPr>
            <p:cNvPr name="Freeform 19" id="19"/>
            <p:cNvSpPr/>
            <p:nvPr/>
          </p:nvSpPr>
          <p:spPr>
            <a:xfrm>
              <a:off x="0" y="255270"/>
              <a:ext cx="9419383" cy="69850"/>
            </a:xfrm>
            <a:custGeom>
              <a:avLst/>
              <a:gdLst/>
              <a:ahLst/>
              <a:cxnLst/>
              <a:rect r="r" b="b" t="t" l="l"/>
              <a:pathLst>
                <a:path h="69850" w="9419383">
                  <a:moveTo>
                    <a:pt x="912855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419383" y="69850"/>
                  </a:lnTo>
                  <a:lnTo>
                    <a:pt x="9419383" y="0"/>
                  </a:lnTo>
                  <a:close/>
                </a:path>
              </a:pathLst>
            </a:custGeom>
            <a:solidFill>
              <a:srgbClr val="F5F5EF"/>
            </a:solidFill>
          </p:spPr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847753" y="7109279"/>
            <a:ext cx="2553236" cy="327632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3017392" y="1172726"/>
            <a:ext cx="3802610" cy="103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998">
                <a:solidFill>
                  <a:srgbClr val="FFFFFF"/>
                </a:solidFill>
                <a:latin typeface="Prompt Light"/>
              </a:rPr>
              <a:t>Загружаешь фотографию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17392" y="3225802"/>
            <a:ext cx="3802610" cy="1563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998">
                <a:solidFill>
                  <a:srgbClr val="FFFFFF"/>
                </a:solidFill>
                <a:latin typeface="Prompt Light"/>
              </a:rPr>
              <a:t>Алгоритм обрабатывает фотографию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17392" y="5806335"/>
            <a:ext cx="3802610" cy="103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998">
                <a:solidFill>
                  <a:srgbClr val="FFFFFF"/>
                </a:solidFill>
                <a:latin typeface="Prompt Light"/>
              </a:rPr>
              <a:t>Получаешь результат</a:t>
            </a:r>
          </a:p>
        </p:txBody>
      </p:sp>
      <p:sp>
        <p:nvSpPr>
          <p:cNvPr name="TextBox 24" id="24"/>
          <p:cNvSpPr txBox="true"/>
          <p:nvPr/>
        </p:nvSpPr>
        <p:spPr>
          <a:xfrm rot="-5400000">
            <a:off x="16854298" y="8297187"/>
            <a:ext cx="1721059" cy="201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"/>
              </a:lnSpc>
            </a:pPr>
            <a:r>
              <a:rPr lang="en-US" sz="1399" spc="515">
                <a:solidFill>
                  <a:srgbClr val="F5F5EF"/>
                </a:solidFill>
                <a:latin typeface="Montserrat Light"/>
              </a:rPr>
              <a:t>02.07</a:t>
            </a:r>
          </a:p>
        </p:txBody>
      </p:sp>
      <p:sp>
        <p:nvSpPr>
          <p:cNvPr name="TextBox 25" id="25"/>
          <p:cNvSpPr txBox="true"/>
          <p:nvPr/>
        </p:nvSpPr>
        <p:spPr>
          <a:xfrm rot="-5400000">
            <a:off x="15817468" y="2419840"/>
            <a:ext cx="3778459" cy="260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"/>
              </a:lnSpc>
            </a:pPr>
            <a:r>
              <a:rPr lang="en-US" sz="1699" spc="625">
                <a:solidFill>
                  <a:srgbClr val="F5F5EF"/>
                </a:solidFill>
                <a:latin typeface="Montserrat Light Bold"/>
              </a:rPr>
              <a:t>AWARETEAM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7865" r="0" b="786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462651" y="9520810"/>
            <a:ext cx="10441521" cy="343840"/>
            <a:chOff x="0" y="0"/>
            <a:chExt cx="17354946" cy="571500"/>
          </a:xfrm>
        </p:grpSpPr>
        <p:sp>
          <p:nvSpPr>
            <p:cNvPr name="Freeform 3" id="3"/>
            <p:cNvSpPr/>
            <p:nvPr/>
          </p:nvSpPr>
          <p:spPr>
            <a:xfrm>
              <a:off x="0" y="255270"/>
              <a:ext cx="17354947" cy="69850"/>
            </a:xfrm>
            <a:custGeom>
              <a:avLst/>
              <a:gdLst/>
              <a:ahLst/>
              <a:cxnLst/>
              <a:rect r="r" b="b" t="t" l="l"/>
              <a:pathLst>
                <a:path h="69850" w="17354947">
                  <a:moveTo>
                    <a:pt x="1706411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7354947" y="69850"/>
                  </a:lnTo>
                  <a:lnTo>
                    <a:pt x="17354947" y="0"/>
                  </a:lnTo>
                  <a:close/>
                </a:path>
              </a:pathLst>
            </a:custGeom>
            <a:solidFill>
              <a:srgbClr val="F5F5E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028700" y="1028700"/>
            <a:ext cx="23407" cy="882037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194218" y="131096"/>
            <a:ext cx="13505897" cy="9207120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743085" y="3349659"/>
            <a:ext cx="2683932" cy="5310621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5933" r="5884" t="3013" b="291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323232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3594574" y="3792313"/>
            <a:ext cx="2762453" cy="5465987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5933" r="5884" t="3013" b="2915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323232"/>
            </a:solidFill>
          </p:spPr>
        </p:sp>
      </p:grpSp>
      <p:sp>
        <p:nvSpPr>
          <p:cNvPr name="TextBox 26" id="26"/>
          <p:cNvSpPr txBox="true"/>
          <p:nvPr/>
        </p:nvSpPr>
        <p:spPr>
          <a:xfrm rot="-5400000">
            <a:off x="-1501864" y="3919518"/>
            <a:ext cx="8023444" cy="2447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01"/>
              </a:lnSpc>
            </a:pPr>
            <a:r>
              <a:rPr lang="en-US" sz="10001" u="none">
                <a:solidFill>
                  <a:srgbClr val="FFFFFF"/>
                </a:solidFill>
                <a:latin typeface="Montserrat Semi-Bold Bold"/>
              </a:rPr>
              <a:t>Цифровые форматы</a:t>
            </a:r>
          </a:p>
        </p:txBody>
      </p:sp>
      <p:sp>
        <p:nvSpPr>
          <p:cNvPr name="TextBox 27" id="27"/>
          <p:cNvSpPr txBox="true"/>
          <p:nvPr/>
        </p:nvSpPr>
        <p:spPr>
          <a:xfrm rot="-5400000">
            <a:off x="16830892" y="8559696"/>
            <a:ext cx="1721059" cy="201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"/>
              </a:lnSpc>
            </a:pPr>
            <a:r>
              <a:rPr lang="en-US" sz="1399" spc="515">
                <a:solidFill>
                  <a:srgbClr val="292727"/>
                </a:solidFill>
                <a:latin typeface="Montserrat Light"/>
              </a:rPr>
              <a:t>02.07</a:t>
            </a:r>
          </a:p>
        </p:txBody>
      </p:sp>
      <p:sp>
        <p:nvSpPr>
          <p:cNvPr name="TextBox 28" id="28"/>
          <p:cNvSpPr txBox="true"/>
          <p:nvPr/>
        </p:nvSpPr>
        <p:spPr>
          <a:xfrm rot="5400000">
            <a:off x="14609649" y="3404031"/>
            <a:ext cx="5063082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Montserrat"/>
              </a:rPr>
              <a:t>ПРИЛОЖЕНИЕ И ВЕБ-САЙТ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9580996"/>
            <a:ext cx="2331036" cy="26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0"/>
              </a:lnSpc>
            </a:pPr>
            <a:r>
              <a:rPr lang="en-US" sz="1825" spc="671">
                <a:solidFill>
                  <a:srgbClr val="F5F5EF"/>
                </a:solidFill>
                <a:latin typeface="Montserrat Light"/>
              </a:rPr>
              <a:t>02.07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683107" y="9530926"/>
            <a:ext cx="4576193" cy="361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12"/>
              </a:lnSpc>
            </a:pPr>
            <a:r>
              <a:rPr lang="en-US" sz="2467" spc="907">
                <a:solidFill>
                  <a:srgbClr val="F5F5EF"/>
                </a:solidFill>
                <a:latin typeface="Montserrat Bold"/>
              </a:rPr>
              <a:t>AWARETEAM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5011782" y="1897376"/>
            <a:ext cx="7213418" cy="371491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8437838" y="-2686210"/>
            <a:ext cx="7213418" cy="371491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6792158" y="5143500"/>
            <a:ext cx="7213418" cy="371491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>
            <a:off x="4924307" y="5954009"/>
            <a:ext cx="3921245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187658" y="5532848"/>
            <a:ext cx="937572" cy="937572"/>
            <a:chOff x="0" y="0"/>
            <a:chExt cx="1250096" cy="1250096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1250096" cy="1250096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87731" y="102290"/>
              <a:ext cx="1074634" cy="10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9"/>
                </a:lnSpc>
              </a:pPr>
              <a:r>
                <a:rPr lang="en-US" sz="4799">
                  <a:solidFill>
                    <a:srgbClr val="FFFFFF"/>
                  </a:solidFill>
                  <a:latin typeface="Prompt Bold"/>
                </a:rPr>
                <a:t>1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8631203" y="6002203"/>
            <a:ext cx="7213418" cy="371491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8713244" y="5532848"/>
            <a:ext cx="937572" cy="937572"/>
            <a:chOff x="0" y="0"/>
            <a:chExt cx="1250096" cy="1250096"/>
          </a:xfrm>
        </p:grpSpPr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0" y="0"/>
              <a:ext cx="1250096" cy="1250096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87731" y="102290"/>
              <a:ext cx="1074634" cy="10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9"/>
                </a:lnSpc>
              </a:pPr>
              <a:r>
                <a:rPr lang="en-US" sz="4799">
                  <a:solidFill>
                    <a:srgbClr val="FFFFFF"/>
                  </a:solidFill>
                  <a:latin typeface="Prompt Bold"/>
                </a:rPr>
                <a:t>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404876" y="5532848"/>
            <a:ext cx="937572" cy="937572"/>
            <a:chOff x="0" y="0"/>
            <a:chExt cx="1250096" cy="1250096"/>
          </a:xfrm>
        </p:grpSpPr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0" y="0"/>
              <a:ext cx="1250096" cy="1250096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87731" y="102290"/>
              <a:ext cx="1074634" cy="10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9"/>
                </a:lnSpc>
              </a:pPr>
              <a:r>
                <a:rPr lang="en-US" sz="4799">
                  <a:solidFill>
                    <a:srgbClr val="FFFFFF"/>
                  </a:solidFill>
                  <a:latin typeface="Prompt Bold"/>
                </a:rPr>
                <a:t>3</a:t>
              </a: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3876837" y="9258300"/>
            <a:ext cx="7213418" cy="3714910"/>
          </a:xfrm>
          <a:prstGeom prst="rect">
            <a:avLst/>
          </a:prstGeom>
        </p:spPr>
      </p:pic>
      <p:sp>
        <p:nvSpPr>
          <p:cNvPr name="AutoShape 20" id="20"/>
          <p:cNvSpPr/>
          <p:nvPr/>
        </p:nvSpPr>
        <p:spPr>
          <a:xfrm rot="0">
            <a:off x="9650816" y="6001634"/>
            <a:ext cx="3921245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5400000">
            <a:off x="15617979" y="5800191"/>
            <a:ext cx="4184174" cy="253865"/>
            <a:chOff x="0" y="0"/>
            <a:chExt cx="9419383" cy="571500"/>
          </a:xfrm>
        </p:grpSpPr>
        <p:sp>
          <p:nvSpPr>
            <p:cNvPr name="Freeform 22" id="22"/>
            <p:cNvSpPr/>
            <p:nvPr/>
          </p:nvSpPr>
          <p:spPr>
            <a:xfrm>
              <a:off x="0" y="255270"/>
              <a:ext cx="9419383" cy="69850"/>
            </a:xfrm>
            <a:custGeom>
              <a:avLst/>
              <a:gdLst/>
              <a:ahLst/>
              <a:cxnLst/>
              <a:rect r="r" b="b" t="t" l="l"/>
              <a:pathLst>
                <a:path h="69850" w="9419383">
                  <a:moveTo>
                    <a:pt x="912855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419383" y="69850"/>
                  </a:lnTo>
                  <a:lnTo>
                    <a:pt x="9419383" y="0"/>
                  </a:lnTo>
                  <a:close/>
                </a:path>
              </a:pathLst>
            </a:custGeom>
            <a:solidFill>
              <a:srgbClr val="292727"/>
            </a:solidFill>
          </p:spPr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835962">
            <a:off x="780361" y="3225325"/>
            <a:ext cx="2000948" cy="1968432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2835962">
            <a:off x="1316885" y="472061"/>
            <a:ext cx="2000948" cy="1968432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3587940" y="2765042"/>
            <a:ext cx="11112121" cy="132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60"/>
              </a:lnSpc>
            </a:pPr>
            <a:r>
              <a:rPr lang="en-US" sz="8200">
                <a:solidFill>
                  <a:srgbClr val="000000"/>
                </a:solidFill>
                <a:latin typeface="Montserrat Extra-Bold"/>
              </a:rPr>
              <a:t>Перспективы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827329" y="6950578"/>
            <a:ext cx="3663836" cy="224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Sansation Light Bold"/>
              </a:rPr>
              <a:t>Возможность отслеживания местоположения медведей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352915" y="6950578"/>
            <a:ext cx="3658230" cy="111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Sansation Light Bold"/>
              </a:rPr>
              <a:t>Создание чат ботов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611438" y="6924755"/>
            <a:ext cx="4747611" cy="168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Sansation Light Bold"/>
              </a:rPr>
              <a:t>Повысить скорость и точность обработки изображений</a:t>
            </a:r>
          </a:p>
        </p:txBody>
      </p:sp>
      <p:sp>
        <p:nvSpPr>
          <p:cNvPr name="TextBox 29" id="29"/>
          <p:cNvSpPr txBox="true"/>
          <p:nvPr/>
        </p:nvSpPr>
        <p:spPr>
          <a:xfrm rot="-5400000">
            <a:off x="16854298" y="8297187"/>
            <a:ext cx="1721059" cy="201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"/>
              </a:lnSpc>
            </a:pPr>
            <a:r>
              <a:rPr lang="en-US" sz="1399" spc="515">
                <a:solidFill>
                  <a:srgbClr val="292727"/>
                </a:solidFill>
                <a:latin typeface="Montserrat Light"/>
              </a:rPr>
              <a:t>02.07</a:t>
            </a:r>
          </a:p>
        </p:txBody>
      </p:sp>
      <p:sp>
        <p:nvSpPr>
          <p:cNvPr name="TextBox 30" id="30"/>
          <p:cNvSpPr txBox="true"/>
          <p:nvPr/>
        </p:nvSpPr>
        <p:spPr>
          <a:xfrm rot="-5400000">
            <a:off x="15817468" y="2419840"/>
            <a:ext cx="3778459" cy="260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"/>
              </a:lnSpc>
            </a:pPr>
            <a:r>
              <a:rPr lang="en-US" sz="1699" spc="625">
                <a:solidFill>
                  <a:srgbClr val="292727"/>
                </a:solidFill>
                <a:latin typeface="Montserrat Light Bold"/>
              </a:rPr>
              <a:t>AWARETEAM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D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3091309" y="3464957"/>
            <a:ext cx="7213418" cy="371491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13498441" y="-2104219"/>
            <a:ext cx="7213418" cy="371491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5400000">
            <a:off x="15617979" y="5800191"/>
            <a:ext cx="4184174" cy="253865"/>
            <a:chOff x="0" y="0"/>
            <a:chExt cx="9419383" cy="571500"/>
          </a:xfrm>
        </p:grpSpPr>
        <p:sp>
          <p:nvSpPr>
            <p:cNvPr name="Freeform 5" id="5"/>
            <p:cNvSpPr/>
            <p:nvPr/>
          </p:nvSpPr>
          <p:spPr>
            <a:xfrm>
              <a:off x="0" y="255270"/>
              <a:ext cx="9419383" cy="69850"/>
            </a:xfrm>
            <a:custGeom>
              <a:avLst/>
              <a:gdLst/>
              <a:ahLst/>
              <a:cxnLst/>
              <a:rect r="r" b="b" t="t" l="l"/>
              <a:pathLst>
                <a:path h="69850" w="9419383">
                  <a:moveTo>
                    <a:pt x="912855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419383" y="69850"/>
                  </a:lnTo>
                  <a:lnTo>
                    <a:pt x="9419383" y="0"/>
                  </a:lnTo>
                  <a:close/>
                </a:path>
              </a:pathLst>
            </a:custGeom>
            <a:solidFill>
              <a:srgbClr val="292727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54639">
            <a:off x="-811821" y="-291751"/>
            <a:ext cx="4038039" cy="4038039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844028" y="4101063"/>
            <a:ext cx="1777645" cy="1777638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r="0" t="-6012" b="-6012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844028" y="7234050"/>
            <a:ext cx="1777645" cy="1777638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r="0" t="-28736" b="-49041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662526" y="7179867"/>
            <a:ext cx="1777645" cy="1777638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3332" r="0" t="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662526" y="4321176"/>
            <a:ext cx="1777645" cy="1777638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r="0" t="-9101" b="-38636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911581" y="1189875"/>
            <a:ext cx="11188007" cy="19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47"/>
              </a:lnSpc>
            </a:pPr>
            <a:r>
              <a:rPr lang="en-US" sz="10423">
                <a:solidFill>
                  <a:srgbClr val="000000"/>
                </a:solidFill>
                <a:latin typeface="Montserrat Extra-Bold Bold"/>
              </a:rPr>
              <a:t>Наша команда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38405" y="5927123"/>
            <a:ext cx="583704" cy="538467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09930" y="5927123"/>
            <a:ext cx="583704" cy="538467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19729" y="9134054"/>
            <a:ext cx="583704" cy="538467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09930" y="9134054"/>
            <a:ext cx="583704" cy="538467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4413962" y="5878702"/>
            <a:ext cx="3813767" cy="792558"/>
            <a:chOff x="0" y="0"/>
            <a:chExt cx="1094907" cy="227538"/>
          </a:xfrm>
        </p:grpSpPr>
        <p:sp>
          <p:nvSpPr>
            <p:cNvPr name="Freeform 21" id="21"/>
            <p:cNvSpPr/>
            <p:nvPr/>
          </p:nvSpPr>
          <p:spPr>
            <a:xfrm>
              <a:off x="41910" y="43180"/>
              <a:ext cx="1046647" cy="179278"/>
            </a:xfrm>
            <a:custGeom>
              <a:avLst/>
              <a:gdLst/>
              <a:ahLst/>
              <a:cxnLst/>
              <a:rect r="r" b="b" t="t" l="l"/>
              <a:pathLst>
                <a:path h="179278" w="1046647">
                  <a:moveTo>
                    <a:pt x="0" y="0"/>
                  </a:moveTo>
                  <a:lnTo>
                    <a:pt x="1046647" y="0"/>
                  </a:lnTo>
                  <a:lnTo>
                    <a:pt x="1046647" y="179278"/>
                  </a:lnTo>
                  <a:lnTo>
                    <a:pt x="0" y="179278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35560" y="35560"/>
              <a:ext cx="1059347" cy="191978"/>
            </a:xfrm>
            <a:custGeom>
              <a:avLst/>
              <a:gdLst/>
              <a:ahLst/>
              <a:cxnLst/>
              <a:rect r="r" b="b" t="t" l="l"/>
              <a:pathLst>
                <a:path h="191978" w="1059347">
                  <a:moveTo>
                    <a:pt x="1059347" y="191978"/>
                  </a:moveTo>
                  <a:lnTo>
                    <a:pt x="0" y="191978"/>
                  </a:lnTo>
                  <a:lnTo>
                    <a:pt x="0" y="0"/>
                  </a:lnTo>
                  <a:lnTo>
                    <a:pt x="1059347" y="0"/>
                  </a:lnTo>
                  <a:lnTo>
                    <a:pt x="1059347" y="191978"/>
                  </a:lnTo>
                  <a:close/>
                  <a:moveTo>
                    <a:pt x="12700" y="179278"/>
                  </a:moveTo>
                  <a:lnTo>
                    <a:pt x="1046647" y="179278"/>
                  </a:lnTo>
                  <a:lnTo>
                    <a:pt x="1046647" y="12700"/>
                  </a:lnTo>
                  <a:lnTo>
                    <a:pt x="12700" y="12700"/>
                  </a:lnTo>
                  <a:lnTo>
                    <a:pt x="12700" y="179278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0" y="0"/>
              <a:ext cx="1046646" cy="179278"/>
            </a:xfrm>
            <a:custGeom>
              <a:avLst/>
              <a:gdLst/>
              <a:ahLst/>
              <a:cxnLst/>
              <a:rect r="r" b="b" t="t" l="l"/>
              <a:pathLst>
                <a:path h="179278" w="1046646">
                  <a:moveTo>
                    <a:pt x="0" y="0"/>
                  </a:moveTo>
                  <a:lnTo>
                    <a:pt x="1046646" y="0"/>
                  </a:lnTo>
                  <a:lnTo>
                    <a:pt x="1046646" y="179278"/>
                  </a:lnTo>
                  <a:lnTo>
                    <a:pt x="0" y="179278"/>
                  </a:lnTo>
                  <a:close/>
                </a:path>
              </a:pathLst>
            </a:custGeom>
            <a:solidFill>
              <a:srgbClr val="F5F5E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293635" y="4497453"/>
            <a:ext cx="4796432" cy="984860"/>
            <a:chOff x="0" y="0"/>
            <a:chExt cx="6395243" cy="1313146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57150"/>
              <a:ext cx="6395243" cy="666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9"/>
                </a:lnSpc>
              </a:pPr>
              <a:r>
                <a:rPr lang="en-US" sz="3006">
                  <a:solidFill>
                    <a:srgbClr val="000000"/>
                  </a:solidFill>
                  <a:latin typeface="Montserrat Semi-Bold"/>
                </a:rPr>
                <a:t>Арина Шаповалова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691669"/>
              <a:ext cx="6395243" cy="621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2743">
                  <a:solidFill>
                    <a:srgbClr val="000000"/>
                  </a:solidFill>
                  <a:latin typeface="Sansation Light"/>
                </a:rPr>
                <a:t>Дизайн, программная часть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370709" y="7387552"/>
            <a:ext cx="4642283" cy="1470635"/>
            <a:chOff x="0" y="0"/>
            <a:chExt cx="6189710" cy="1960846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57150"/>
              <a:ext cx="6189710" cy="666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9"/>
                </a:lnSpc>
              </a:pPr>
              <a:r>
                <a:rPr lang="en-US" sz="3006">
                  <a:solidFill>
                    <a:srgbClr val="000000"/>
                  </a:solidFill>
                  <a:latin typeface="Montserrat Semi-Bold"/>
                </a:rPr>
                <a:t>Валерия Бебекова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691669"/>
              <a:ext cx="6189710" cy="1269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2743">
                  <a:solidFill>
                    <a:srgbClr val="000000"/>
                  </a:solidFill>
                  <a:latin typeface="Sansation Light"/>
                </a:rPr>
                <a:t>Талисман удачи, программная часть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230972" y="7387552"/>
            <a:ext cx="3876417" cy="1470635"/>
            <a:chOff x="0" y="0"/>
            <a:chExt cx="5168556" cy="1960846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57150"/>
              <a:ext cx="5168556" cy="666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9"/>
                </a:lnSpc>
              </a:pPr>
              <a:r>
                <a:rPr lang="en-US" sz="3006">
                  <a:solidFill>
                    <a:srgbClr val="000000"/>
                  </a:solidFill>
                  <a:latin typeface="Montserrat Semi-Bold"/>
                </a:rPr>
                <a:t>Арам Вирабян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691669"/>
              <a:ext cx="5168556" cy="1269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2743">
                  <a:solidFill>
                    <a:srgbClr val="000000"/>
                  </a:solidFill>
                  <a:latin typeface="Sansation Light"/>
                </a:rPr>
                <a:t>координатор, программная часть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282131" y="4197875"/>
            <a:ext cx="4417843" cy="1470635"/>
            <a:chOff x="0" y="0"/>
            <a:chExt cx="5890457" cy="1960846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57150"/>
              <a:ext cx="5890457" cy="666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9"/>
                </a:lnSpc>
              </a:pPr>
              <a:r>
                <a:rPr lang="en-US" sz="3006">
                  <a:solidFill>
                    <a:srgbClr val="000000"/>
                  </a:solidFill>
                  <a:latin typeface="Montserrat Semi-Bold"/>
                </a:rPr>
                <a:t>Дмитрий Кудленков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691669"/>
              <a:ext cx="5890457" cy="1269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2743">
                  <a:solidFill>
                    <a:srgbClr val="000000"/>
                  </a:solidFill>
                  <a:latin typeface="Sansation Light"/>
                </a:rPr>
                <a:t>Мыслитель, программная часть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-5400000">
            <a:off x="16854298" y="8297187"/>
            <a:ext cx="1721059" cy="201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"/>
              </a:lnSpc>
            </a:pPr>
            <a:r>
              <a:rPr lang="en-US" sz="1399" spc="515">
                <a:solidFill>
                  <a:srgbClr val="292727"/>
                </a:solidFill>
                <a:latin typeface="Montserrat Light"/>
              </a:rPr>
              <a:t>02.07</a:t>
            </a:r>
          </a:p>
        </p:txBody>
      </p:sp>
      <p:sp>
        <p:nvSpPr>
          <p:cNvPr name="TextBox 37" id="37"/>
          <p:cNvSpPr txBox="true"/>
          <p:nvPr/>
        </p:nvSpPr>
        <p:spPr>
          <a:xfrm rot="-5400000">
            <a:off x="15817468" y="2419840"/>
            <a:ext cx="3778459" cy="260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"/>
              </a:lnSpc>
            </a:pPr>
            <a:r>
              <a:rPr lang="en-US" sz="1699" spc="625">
                <a:solidFill>
                  <a:srgbClr val="292727"/>
                </a:solidFill>
                <a:latin typeface="Montserrat Light Bold"/>
              </a:rPr>
              <a:t>AWARETEAM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534765" y="5943917"/>
            <a:ext cx="3171327" cy="47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743">
                <a:solidFill>
                  <a:srgbClr val="292727"/>
                </a:solidFill>
                <a:latin typeface="Montserrat Classic Bold"/>
              </a:rPr>
              <a:t>lubitelsamsunga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2662562" y="5878702"/>
            <a:ext cx="3741450" cy="792558"/>
            <a:chOff x="0" y="0"/>
            <a:chExt cx="1074145" cy="227538"/>
          </a:xfrm>
        </p:grpSpPr>
        <p:sp>
          <p:nvSpPr>
            <p:cNvPr name="Freeform 40" id="40"/>
            <p:cNvSpPr/>
            <p:nvPr/>
          </p:nvSpPr>
          <p:spPr>
            <a:xfrm>
              <a:off x="41910" y="43180"/>
              <a:ext cx="1025885" cy="179278"/>
            </a:xfrm>
            <a:custGeom>
              <a:avLst/>
              <a:gdLst/>
              <a:ahLst/>
              <a:cxnLst/>
              <a:rect r="r" b="b" t="t" l="l"/>
              <a:pathLst>
                <a:path h="179278" w="1025885">
                  <a:moveTo>
                    <a:pt x="0" y="0"/>
                  </a:moveTo>
                  <a:lnTo>
                    <a:pt x="1025885" y="0"/>
                  </a:lnTo>
                  <a:lnTo>
                    <a:pt x="1025885" y="179278"/>
                  </a:lnTo>
                  <a:lnTo>
                    <a:pt x="0" y="179278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35560" y="35560"/>
              <a:ext cx="1038585" cy="191978"/>
            </a:xfrm>
            <a:custGeom>
              <a:avLst/>
              <a:gdLst/>
              <a:ahLst/>
              <a:cxnLst/>
              <a:rect r="r" b="b" t="t" l="l"/>
              <a:pathLst>
                <a:path h="191978" w="1038585">
                  <a:moveTo>
                    <a:pt x="1038585" y="191978"/>
                  </a:moveTo>
                  <a:lnTo>
                    <a:pt x="0" y="191978"/>
                  </a:lnTo>
                  <a:lnTo>
                    <a:pt x="0" y="0"/>
                  </a:lnTo>
                  <a:lnTo>
                    <a:pt x="1038585" y="0"/>
                  </a:lnTo>
                  <a:lnTo>
                    <a:pt x="1038585" y="191978"/>
                  </a:lnTo>
                  <a:close/>
                  <a:moveTo>
                    <a:pt x="12700" y="179278"/>
                  </a:moveTo>
                  <a:lnTo>
                    <a:pt x="1025885" y="179278"/>
                  </a:lnTo>
                  <a:lnTo>
                    <a:pt x="1025885" y="12700"/>
                  </a:lnTo>
                  <a:lnTo>
                    <a:pt x="12700" y="12700"/>
                  </a:lnTo>
                  <a:lnTo>
                    <a:pt x="12700" y="179278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0" y="0"/>
              <a:ext cx="1025885" cy="179278"/>
            </a:xfrm>
            <a:custGeom>
              <a:avLst/>
              <a:gdLst/>
              <a:ahLst/>
              <a:cxnLst/>
              <a:rect r="r" b="b" t="t" l="l"/>
              <a:pathLst>
                <a:path h="179278" w="1025885">
                  <a:moveTo>
                    <a:pt x="0" y="0"/>
                  </a:moveTo>
                  <a:lnTo>
                    <a:pt x="1025885" y="0"/>
                  </a:lnTo>
                  <a:lnTo>
                    <a:pt x="1025885" y="179278"/>
                  </a:lnTo>
                  <a:lnTo>
                    <a:pt x="0" y="179278"/>
                  </a:lnTo>
                  <a:close/>
                </a:path>
              </a:pathLst>
            </a:custGeom>
            <a:solidFill>
              <a:srgbClr val="F5F5EF"/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12947623" y="5931156"/>
            <a:ext cx="3171327" cy="47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743">
                <a:solidFill>
                  <a:srgbClr val="292727"/>
                </a:solidFill>
                <a:latin typeface="Montserrat Classic Bold"/>
              </a:rPr>
              <a:t>imyowo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4413962" y="9072871"/>
            <a:ext cx="3813767" cy="792558"/>
            <a:chOff x="0" y="0"/>
            <a:chExt cx="1094907" cy="227538"/>
          </a:xfrm>
        </p:grpSpPr>
        <p:sp>
          <p:nvSpPr>
            <p:cNvPr name="Freeform 45" id="45"/>
            <p:cNvSpPr/>
            <p:nvPr/>
          </p:nvSpPr>
          <p:spPr>
            <a:xfrm>
              <a:off x="41910" y="43180"/>
              <a:ext cx="1046647" cy="179278"/>
            </a:xfrm>
            <a:custGeom>
              <a:avLst/>
              <a:gdLst/>
              <a:ahLst/>
              <a:cxnLst/>
              <a:rect r="r" b="b" t="t" l="l"/>
              <a:pathLst>
                <a:path h="179278" w="1046647">
                  <a:moveTo>
                    <a:pt x="0" y="0"/>
                  </a:moveTo>
                  <a:lnTo>
                    <a:pt x="1046647" y="0"/>
                  </a:lnTo>
                  <a:lnTo>
                    <a:pt x="1046647" y="179278"/>
                  </a:lnTo>
                  <a:lnTo>
                    <a:pt x="0" y="179278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35560" y="35560"/>
              <a:ext cx="1059347" cy="191978"/>
            </a:xfrm>
            <a:custGeom>
              <a:avLst/>
              <a:gdLst/>
              <a:ahLst/>
              <a:cxnLst/>
              <a:rect r="r" b="b" t="t" l="l"/>
              <a:pathLst>
                <a:path h="191978" w="1059347">
                  <a:moveTo>
                    <a:pt x="1059347" y="191978"/>
                  </a:moveTo>
                  <a:lnTo>
                    <a:pt x="0" y="191978"/>
                  </a:lnTo>
                  <a:lnTo>
                    <a:pt x="0" y="0"/>
                  </a:lnTo>
                  <a:lnTo>
                    <a:pt x="1059347" y="0"/>
                  </a:lnTo>
                  <a:lnTo>
                    <a:pt x="1059347" y="191978"/>
                  </a:lnTo>
                  <a:close/>
                  <a:moveTo>
                    <a:pt x="12700" y="179278"/>
                  </a:moveTo>
                  <a:lnTo>
                    <a:pt x="1046647" y="179278"/>
                  </a:lnTo>
                  <a:lnTo>
                    <a:pt x="1046647" y="12700"/>
                  </a:lnTo>
                  <a:lnTo>
                    <a:pt x="12700" y="12700"/>
                  </a:lnTo>
                  <a:lnTo>
                    <a:pt x="12700" y="179278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0" y="0"/>
              <a:ext cx="1046646" cy="179278"/>
            </a:xfrm>
            <a:custGeom>
              <a:avLst/>
              <a:gdLst/>
              <a:ahLst/>
              <a:cxnLst/>
              <a:rect r="r" b="b" t="t" l="l"/>
              <a:pathLst>
                <a:path h="179278" w="1046646">
                  <a:moveTo>
                    <a:pt x="0" y="0"/>
                  </a:moveTo>
                  <a:lnTo>
                    <a:pt x="1046646" y="0"/>
                  </a:lnTo>
                  <a:lnTo>
                    <a:pt x="1046646" y="179278"/>
                  </a:lnTo>
                  <a:lnTo>
                    <a:pt x="0" y="179278"/>
                  </a:lnTo>
                  <a:close/>
                </a:path>
              </a:pathLst>
            </a:custGeom>
            <a:solidFill>
              <a:srgbClr val="F5F5EF"/>
            </a:solid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4534765" y="9076904"/>
            <a:ext cx="3171327" cy="47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743">
                <a:solidFill>
                  <a:srgbClr val="000000"/>
                </a:solidFill>
                <a:latin typeface="Montserrat Classic Bold"/>
              </a:rPr>
              <a:t>aramtop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2590245" y="9072871"/>
            <a:ext cx="3813767" cy="792558"/>
            <a:chOff x="0" y="0"/>
            <a:chExt cx="1094907" cy="227538"/>
          </a:xfrm>
        </p:grpSpPr>
        <p:sp>
          <p:nvSpPr>
            <p:cNvPr name="Freeform 50" id="50"/>
            <p:cNvSpPr/>
            <p:nvPr/>
          </p:nvSpPr>
          <p:spPr>
            <a:xfrm>
              <a:off x="41910" y="43180"/>
              <a:ext cx="1046647" cy="179278"/>
            </a:xfrm>
            <a:custGeom>
              <a:avLst/>
              <a:gdLst/>
              <a:ahLst/>
              <a:cxnLst/>
              <a:rect r="r" b="b" t="t" l="l"/>
              <a:pathLst>
                <a:path h="179278" w="1046647">
                  <a:moveTo>
                    <a:pt x="0" y="0"/>
                  </a:moveTo>
                  <a:lnTo>
                    <a:pt x="1046647" y="0"/>
                  </a:lnTo>
                  <a:lnTo>
                    <a:pt x="1046647" y="179278"/>
                  </a:lnTo>
                  <a:lnTo>
                    <a:pt x="0" y="179278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name="Freeform 51" id="51"/>
            <p:cNvSpPr/>
            <p:nvPr/>
          </p:nvSpPr>
          <p:spPr>
            <a:xfrm>
              <a:off x="35560" y="35560"/>
              <a:ext cx="1059347" cy="191978"/>
            </a:xfrm>
            <a:custGeom>
              <a:avLst/>
              <a:gdLst/>
              <a:ahLst/>
              <a:cxnLst/>
              <a:rect r="r" b="b" t="t" l="l"/>
              <a:pathLst>
                <a:path h="191978" w="1059347">
                  <a:moveTo>
                    <a:pt x="1059347" y="191978"/>
                  </a:moveTo>
                  <a:lnTo>
                    <a:pt x="0" y="191978"/>
                  </a:lnTo>
                  <a:lnTo>
                    <a:pt x="0" y="0"/>
                  </a:lnTo>
                  <a:lnTo>
                    <a:pt x="1059347" y="0"/>
                  </a:lnTo>
                  <a:lnTo>
                    <a:pt x="1059347" y="191978"/>
                  </a:lnTo>
                  <a:close/>
                  <a:moveTo>
                    <a:pt x="12700" y="179278"/>
                  </a:moveTo>
                  <a:lnTo>
                    <a:pt x="1046647" y="179278"/>
                  </a:lnTo>
                  <a:lnTo>
                    <a:pt x="1046647" y="12700"/>
                  </a:lnTo>
                  <a:lnTo>
                    <a:pt x="12700" y="12700"/>
                  </a:lnTo>
                  <a:lnTo>
                    <a:pt x="12700" y="179278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name="Freeform 52" id="52"/>
            <p:cNvSpPr/>
            <p:nvPr/>
          </p:nvSpPr>
          <p:spPr>
            <a:xfrm>
              <a:off x="0" y="0"/>
              <a:ext cx="1046646" cy="179278"/>
            </a:xfrm>
            <a:custGeom>
              <a:avLst/>
              <a:gdLst/>
              <a:ahLst/>
              <a:cxnLst/>
              <a:rect r="r" b="b" t="t" l="l"/>
              <a:pathLst>
                <a:path h="179278" w="1046646">
                  <a:moveTo>
                    <a:pt x="0" y="0"/>
                  </a:moveTo>
                  <a:lnTo>
                    <a:pt x="1046646" y="0"/>
                  </a:lnTo>
                  <a:lnTo>
                    <a:pt x="1046646" y="179278"/>
                  </a:lnTo>
                  <a:lnTo>
                    <a:pt x="0" y="179278"/>
                  </a:lnTo>
                  <a:close/>
                </a:path>
              </a:pathLst>
            </a:custGeom>
            <a:solidFill>
              <a:srgbClr val="F5F5EF"/>
            </a:solidFill>
          </p:spPr>
        </p:sp>
      </p:grpSp>
      <p:sp>
        <p:nvSpPr>
          <p:cNvPr name="TextBox 53" id="53"/>
          <p:cNvSpPr txBox="true"/>
          <p:nvPr/>
        </p:nvSpPr>
        <p:spPr>
          <a:xfrm rot="0">
            <a:off x="12947623" y="9076904"/>
            <a:ext cx="3171327" cy="47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743">
                <a:solidFill>
                  <a:srgbClr val="000000"/>
                </a:solidFill>
                <a:latin typeface="Montserrat Classic Bold"/>
              </a:rPr>
              <a:t>Valeria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DAEip7EKFvk</dc:identifier>
  <dcterms:modified xsi:type="dcterms:W3CDTF">2011-08-01T06:04:30Z</dcterms:modified>
  <cp:revision>1</cp:revision>
  <dc:title>AwareTeam</dc:title>
</cp:coreProperties>
</file>